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9309100" cy="7053263"/>
  <p:embeddedFontLst>
    <p:embeddedFont>
      <p:font typeface="Lato" panose="020F0502020204030203" pitchFamily="34" charset="0"/>
      <p:regular r:id="rId138"/>
      <p:bold r:id="rId139"/>
      <p:italic r:id="rId140"/>
      <p:boldItalic r:id="rId141"/>
    </p:embeddedFont>
    <p:embeddedFont>
      <p:font typeface="Raleway" pitchFamily="2"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88"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7.fntdata"/><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30910" y="3350300"/>
            <a:ext cx="7447280" cy="3173968"/>
          </a:xfrm>
          <a:prstGeom prst="rect">
            <a:avLst/>
          </a:prstGeom>
          <a:noFill/>
          <a:ln>
            <a:noFill/>
          </a:ln>
        </p:spPr>
        <p:txBody>
          <a:bodyPr spcFirstLastPara="1" wrap="square" lIns="93482" tIns="93482" rIns="93482" bIns="93482"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05269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93476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10312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34510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282298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80155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5100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5822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8630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337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99791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12565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264714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90445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5050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920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38093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06948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13576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82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40814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59095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72856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86810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89534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38366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12079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69937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1085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475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25610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41168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9329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95492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38825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2228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r>
              <a:rPr lang="en"/>
              <a:t>Mobile App to help people price houses</a:t>
            </a:r>
            <a:endParaRPr/>
          </a:p>
          <a:p>
            <a:pPr marL="0" indent="0">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SzPts val="1100"/>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indent="0">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66400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0970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7616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2487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4495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9676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3500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9483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3936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2571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1593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564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86885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88046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385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41526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3208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3376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9775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24442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1666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5295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40409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39951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722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34991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57226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18996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004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3354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077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2924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72019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62025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59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930910" y="3350300"/>
            <a:ext cx="7447280" cy="3173968"/>
          </a:xfrm>
          <a:prstGeom prst="rect">
            <a:avLst/>
          </a:prstGeom>
        </p:spPr>
        <p:txBody>
          <a:bodyPr spcFirstLastPara="1" wrap="square" lIns="93482" tIns="93482" rIns="93482" bIns="93482" anchor="t" anchorCtr="0">
            <a:noAutofit/>
          </a:bodyPr>
          <a:lstStyle/>
          <a:p>
            <a:pPr marL="0" indent="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07625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7894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20306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0581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28260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07479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8108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25276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65571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263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broad AI training</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3"/>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idx="1"/>
          </p:nvPr>
        </p:nvSpPr>
        <p:spPr/>
        <p:txBody>
          <a:bodyPr/>
          <a:lstStyle/>
          <a:p>
            <a:r>
              <a:rPr lang="en-US" sz="1800" dirty="0"/>
              <a:t>Online courses</a:t>
            </a:r>
          </a:p>
          <a:p>
            <a:r>
              <a:rPr lang="en-US" sz="1800" dirty="0"/>
              <a:t>Books</a:t>
            </a:r>
          </a:p>
          <a:p>
            <a:r>
              <a:rPr lang="en-US" sz="1800" dirty="0"/>
              <a:t>Curate rather than create content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AI strategy</a:t>
            </a:r>
          </a:p>
        </p:txBody>
      </p:sp>
      <p:sp>
        <p:nvSpPr>
          <p:cNvPr id="3" name="Text Placeholder 2"/>
          <p:cNvSpPr>
            <a:spLocks noGrp="1"/>
          </p:cNvSpPr>
          <p:nvPr>
            <p:ph type="body" idx="1"/>
          </p:nvPr>
        </p:nvSpPr>
        <p:spPr/>
        <p:txBody>
          <a:bodyPr/>
          <a:lstStyle/>
          <a:p>
            <a:r>
              <a:rPr lang="en-US" sz="1800" dirty="0"/>
              <a:t>Leverage AI to create an advantage specific to your company</a:t>
            </a:r>
          </a:p>
          <a:p>
            <a:r>
              <a:rPr lang="en-US" sz="1800" dirty="0"/>
              <a:t>Design strategy that align with virtuous cycle of AI</a:t>
            </a:r>
          </a:p>
          <a:p>
            <a:r>
              <a:rPr lang="en-US" sz="1800" dirty="0"/>
              <a:t>Blue River – precision agriculture</a:t>
            </a:r>
          </a:p>
        </p:txBody>
      </p:sp>
      <p:pic>
        <p:nvPicPr>
          <p:cNvPr id="6146" name="Picture 2"/>
          <p:cNvPicPr>
            <a:picLocks noChangeAspect="1" noChangeArrowheads="1"/>
          </p:cNvPicPr>
          <p:nvPr/>
        </p:nvPicPr>
        <p:blipFill>
          <a:blip r:embed="rId3"/>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AI needs to be specialized or </a:t>
            </a:r>
            <a:r>
              <a:rPr lang="en-US" sz="1800" dirty="0" err="1"/>
              <a:t>verticalized</a:t>
            </a:r>
            <a:r>
              <a:rPr lang="en-US" sz="1800" dirty="0"/>
              <a:t> to your industry </a:t>
            </a:r>
            <a:r>
              <a:rPr lang="en-US" sz="1800" dirty="0" err="1"/>
              <a:t>sectory</a:t>
            </a:r>
            <a:endParaRPr lang="en-US" sz="1800" dirty="0"/>
          </a:p>
          <a:p>
            <a:pPr marL="0"/>
            <a:r>
              <a:rPr lang="en-US" sz="1800" dirty="0"/>
              <a:t>Don’t compete with giants</a:t>
            </a:r>
          </a:p>
          <a:p>
            <a:pPr marL="0"/>
            <a:r>
              <a:rPr lang="en-US" sz="1800" dirty="0"/>
              <a:t>Creating a strategy</a:t>
            </a:r>
          </a:p>
          <a:p>
            <a:pPr marL="914400" lvl="3">
              <a:spcBef>
                <a:spcPts val="0"/>
              </a:spcBef>
            </a:pPr>
            <a:r>
              <a:rPr lang="en-US" sz="1600" dirty="0"/>
              <a:t>Strategic data acquisition</a:t>
            </a:r>
          </a:p>
          <a:p>
            <a:pPr marL="914400" lvl="3">
              <a:spcBef>
                <a:spcPts val="0"/>
              </a:spcBef>
            </a:pPr>
            <a:r>
              <a:rPr lang="en-US" sz="1600" dirty="0"/>
              <a:t>Unified data warehouse – Pull data into single repository, software can connect the dots</a:t>
            </a:r>
          </a:p>
          <a:p>
            <a:pPr marL="0"/>
            <a:r>
              <a:rPr lang="en-US" sz="1800" dirty="0"/>
              <a:t>Create network effect and platform advantages</a:t>
            </a:r>
          </a:p>
          <a:p>
            <a:pPr marL="914400" lvl="3">
              <a:spcBef>
                <a:spcPts val="0"/>
              </a:spcBef>
            </a:pPr>
            <a:r>
              <a:rPr lang="en-US" sz="1600" dirty="0" err="1"/>
              <a:t>Uber</a:t>
            </a:r>
            <a:r>
              <a:rPr lang="en-US" sz="1600" dirty="0"/>
              <a:t>, </a:t>
            </a:r>
            <a:r>
              <a:rPr lang="en-US" sz="1600" dirty="0" err="1"/>
              <a:t>Careem</a:t>
            </a:r>
            <a:r>
              <a:rPr lang="en-US" sz="1600" dirty="0"/>
              <a:t>, </a:t>
            </a:r>
            <a:r>
              <a:rPr lang="en-US" sz="1600" dirty="0" err="1"/>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a:t>Low cost strategy</a:t>
            </a:r>
          </a:p>
          <a:p>
            <a:r>
              <a:rPr lang="en-US" sz="1600" dirty="0"/>
              <a:t>High value strategy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internal and external communications</a:t>
            </a:r>
          </a:p>
        </p:txBody>
      </p:sp>
      <p:sp>
        <p:nvSpPr>
          <p:cNvPr id="3" name="Text Placeholder 2"/>
          <p:cNvSpPr>
            <a:spLocks noGrp="1"/>
          </p:cNvSpPr>
          <p:nvPr>
            <p:ph type="body" idx="1"/>
          </p:nvPr>
        </p:nvSpPr>
        <p:spPr/>
        <p:txBody>
          <a:bodyPr/>
          <a:lstStyle/>
          <a:p>
            <a:r>
              <a:rPr lang="en-US" sz="1800" dirty="0"/>
              <a:t>Investor relations</a:t>
            </a:r>
          </a:p>
          <a:p>
            <a:r>
              <a:rPr lang="en-US" sz="1800" dirty="0"/>
              <a:t>Government relations</a:t>
            </a:r>
          </a:p>
          <a:p>
            <a:r>
              <a:rPr lang="en-US" sz="1800" dirty="0"/>
              <a:t>Consumer / user education</a:t>
            </a:r>
          </a:p>
          <a:p>
            <a:r>
              <a:rPr lang="en-US" sz="1800" dirty="0"/>
              <a:t>Talent / recruitment</a:t>
            </a:r>
          </a:p>
          <a:p>
            <a:r>
              <a:rPr lang="en-US" sz="1800" dirty="0"/>
              <a:t>Internal communication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pitfalls</a:t>
            </a:r>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3"/>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3"/>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your first step</a:t>
            </a:r>
          </a:p>
        </p:txBody>
      </p:sp>
      <p:sp>
        <p:nvSpPr>
          <p:cNvPr id="3" name="Text Placeholder 2"/>
          <p:cNvSpPr>
            <a:spLocks noGrp="1"/>
          </p:cNvSpPr>
          <p:nvPr>
            <p:ph type="body" idx="1"/>
          </p:nvPr>
        </p:nvSpPr>
        <p:spPr/>
        <p:txBody>
          <a:bodyPr/>
          <a:lstStyle/>
          <a:p>
            <a:r>
              <a:rPr lang="en-US" sz="1800" dirty="0"/>
              <a:t>Get friends to learn about AI</a:t>
            </a:r>
          </a:p>
          <a:p>
            <a:r>
              <a:rPr lang="en-US" sz="1800" dirty="0"/>
              <a:t>Start brainstorming projects</a:t>
            </a:r>
          </a:p>
          <a:p>
            <a:r>
              <a:rPr lang="en-US" sz="1800" dirty="0"/>
              <a:t>Hire a few ML / DS to help</a:t>
            </a:r>
          </a:p>
          <a:p>
            <a:r>
              <a:rPr lang="en-US" sz="1800" dirty="0"/>
              <a:t>Hire or appoint an AI leader (VP AI, CAIO)</a:t>
            </a:r>
          </a:p>
          <a:p>
            <a:r>
              <a:rPr lang="en-US" sz="1800" dirty="0"/>
              <a:t>Discuss with CEO about possibilities of AI transformation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areas</a:t>
            </a:r>
          </a:p>
        </p:txBody>
      </p:sp>
      <p:sp>
        <p:nvSpPr>
          <p:cNvPr id="3" name="Text Placeholder 2"/>
          <p:cNvSpPr>
            <a:spLocks noGrp="1"/>
          </p:cNvSpPr>
          <p:nvPr>
            <p:ph type="body" idx="1"/>
          </p:nvPr>
        </p:nvSpPr>
        <p:spPr/>
        <p:txBody>
          <a:bodyPr/>
          <a:lstStyle/>
          <a:p>
            <a:r>
              <a:rPr lang="en-US" sz="1800" dirty="0"/>
              <a:t>Computer Vision</a:t>
            </a:r>
          </a:p>
          <a:p>
            <a:pPr lvl="1"/>
            <a:r>
              <a:rPr lang="en-US" sz="1600" dirty="0"/>
              <a:t>Image Classification / Object recognition</a:t>
            </a:r>
          </a:p>
          <a:p>
            <a:pPr lvl="2"/>
            <a:r>
              <a:rPr lang="en-US" sz="1600" dirty="0"/>
              <a:t>Face recognition</a:t>
            </a:r>
          </a:p>
          <a:p>
            <a:pPr lvl="1"/>
            <a:r>
              <a:rPr lang="en-US" sz="1600" dirty="0"/>
              <a:t>Object detection</a:t>
            </a:r>
          </a:p>
          <a:p>
            <a:pPr lvl="1"/>
            <a:r>
              <a:rPr lang="en-US" sz="1600" dirty="0"/>
              <a:t>Image segmentation</a:t>
            </a:r>
          </a:p>
          <a:p>
            <a:pPr lvl="1"/>
            <a:r>
              <a:rPr lang="en-US" sz="1600" dirty="0"/>
              <a:t>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Text Placeholder 2"/>
          <p:cNvSpPr>
            <a:spLocks noGrp="1"/>
          </p:cNvSpPr>
          <p:nvPr>
            <p:ph type="body" idx="1"/>
          </p:nvPr>
        </p:nvSpPr>
        <p:spPr/>
        <p:txBody>
          <a:bodyPr/>
          <a:lstStyle/>
          <a:p>
            <a:pPr marL="91440"/>
            <a:r>
              <a:rPr lang="en-US" sz="1600" dirty="0"/>
              <a:t>Text classification  (Spam / Non spam)</a:t>
            </a:r>
          </a:p>
          <a:p>
            <a:pPr marL="1005840" lvl="3">
              <a:spcBef>
                <a:spcPts val="0"/>
              </a:spcBef>
            </a:pPr>
            <a:r>
              <a:rPr lang="en-US" sz="1400" dirty="0"/>
              <a:t>Sentiment recognition</a:t>
            </a:r>
          </a:p>
          <a:p>
            <a:pPr marL="91440"/>
            <a:r>
              <a:rPr lang="en-US" sz="1600" dirty="0"/>
              <a:t>Information retrieval</a:t>
            </a:r>
          </a:p>
          <a:p>
            <a:pPr marL="1005840" lvl="3">
              <a:spcBef>
                <a:spcPts val="0"/>
              </a:spcBef>
            </a:pPr>
            <a:r>
              <a:rPr lang="en-US" sz="1400" dirty="0"/>
              <a:t>Web search</a:t>
            </a:r>
          </a:p>
          <a:p>
            <a:pPr marL="91440"/>
            <a:r>
              <a:rPr lang="en-US" sz="1600" dirty="0"/>
              <a:t>Named entity recognition</a:t>
            </a:r>
          </a:p>
          <a:p>
            <a:pPr marL="91440"/>
            <a:r>
              <a:rPr lang="en-US" sz="1600" dirty="0"/>
              <a:t>Machine translation</a:t>
            </a:r>
          </a:p>
          <a:p>
            <a:pPr marL="91440"/>
            <a:r>
              <a:rPr lang="en-US" sz="1600" dirty="0"/>
              <a:t>Part of speech tagging</a:t>
            </a:r>
          </a:p>
          <a:p>
            <a:pPr marL="91440"/>
            <a:endParaRPr lang="en-US" sz="1600" dirty="0"/>
          </a:p>
        </p:txBody>
      </p:sp>
      <p:pic>
        <p:nvPicPr>
          <p:cNvPr id="9218" name="Picture 2"/>
          <p:cNvPicPr>
            <a:picLocks noChangeAspect="1" noChangeArrowheads="1"/>
          </p:cNvPicPr>
          <p:nvPr/>
        </p:nvPicPr>
        <p:blipFill>
          <a:blip r:embed="rId3"/>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Parsing</a:t>
            </a:r>
          </a:p>
        </p:txBody>
      </p:sp>
      <p:pic>
        <p:nvPicPr>
          <p:cNvPr id="10242" name="Picture 2"/>
          <p:cNvPicPr>
            <a:picLocks noChangeAspect="1" noChangeArrowheads="1"/>
          </p:cNvPicPr>
          <p:nvPr/>
        </p:nvPicPr>
        <p:blipFill>
          <a:blip r:embed="rId3"/>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Text Placeholder 2"/>
          <p:cNvSpPr>
            <a:spLocks noGrp="1"/>
          </p:cNvSpPr>
          <p:nvPr>
            <p:ph type="body" idx="1"/>
          </p:nvPr>
        </p:nvSpPr>
        <p:spPr/>
        <p:txBody>
          <a:bodyPr/>
          <a:lstStyle/>
          <a:p>
            <a:endParaRPr lang="en-US" sz="1600" dirty="0"/>
          </a:p>
          <a:p>
            <a:endParaRPr lang="en-US" sz="1600" dirty="0"/>
          </a:p>
          <a:p>
            <a:endParaRPr lang="en-US" sz="1600" dirty="0"/>
          </a:p>
          <a:p>
            <a:endParaRPr lang="en-US" sz="1600" dirty="0"/>
          </a:p>
          <a:p>
            <a:endParaRPr lang="en-US" sz="1600" dirty="0"/>
          </a:p>
          <a:p>
            <a:r>
              <a:rPr lang="en-US" sz="1600" dirty="0"/>
              <a:t>Speech to text</a:t>
            </a:r>
          </a:p>
          <a:p>
            <a:r>
              <a:rPr lang="en-US" sz="1600" dirty="0"/>
              <a:t>Trigger / wake word detection</a:t>
            </a:r>
          </a:p>
          <a:p>
            <a:r>
              <a:rPr lang="en-US" sz="1600" dirty="0"/>
              <a:t>Speaker ID</a:t>
            </a:r>
          </a:p>
          <a:p>
            <a:r>
              <a:rPr lang="en-US" sz="1600" dirty="0"/>
              <a:t>Speech synthesis (text-to-speech / TTS)</a:t>
            </a:r>
          </a:p>
        </p:txBody>
      </p:sp>
      <p:pic>
        <p:nvPicPr>
          <p:cNvPr id="11266" name="Picture 2"/>
          <p:cNvPicPr>
            <a:picLocks noChangeAspect="1" noChangeArrowheads="1"/>
          </p:cNvPicPr>
          <p:nvPr/>
        </p:nvPicPr>
        <p:blipFill>
          <a:blip r:embed="rId3"/>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3"/>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machine learning</a:t>
            </a:r>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3"/>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3"/>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a:t>Supervised learning needs lot of data</a:t>
            </a:r>
          </a:p>
          <a:p>
            <a:r>
              <a:rPr lang="en-US" sz="1800" dirty="0"/>
              <a:t>10,000 defected coffee mug, human can easily do that with few examples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3"/>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3"/>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 (GAN)</a:t>
            </a:r>
          </a:p>
        </p:txBody>
      </p:sp>
      <p:sp>
        <p:nvSpPr>
          <p:cNvPr id="3" name="Text Placeholder 2"/>
          <p:cNvSpPr>
            <a:spLocks noGrp="1"/>
          </p:cNvSpPr>
          <p:nvPr>
            <p:ph type="body" idx="1"/>
          </p:nvPr>
        </p:nvSpPr>
        <p:spPr/>
        <p:txBody>
          <a:bodyPr/>
          <a:lstStyle/>
          <a:p>
            <a:r>
              <a:rPr lang="en-US" sz="1800" dirty="0"/>
              <a:t>Synthesize new images from scratch</a:t>
            </a:r>
          </a:p>
          <a:p>
            <a:r>
              <a:rPr lang="en-US" sz="1800" dirty="0"/>
              <a:t>Entertainment industry, film, animation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3"/>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Society</a:t>
            </a:r>
          </a:p>
        </p:txBody>
      </p:sp>
      <p:sp>
        <p:nvSpPr>
          <p:cNvPr id="3" name="Text Placeholder 2"/>
          <p:cNvSpPr>
            <a:spLocks noGrp="1"/>
          </p:cNvSpPr>
          <p:nvPr>
            <p:ph type="body" idx="1"/>
          </p:nvPr>
        </p:nvSpPr>
        <p:spPr/>
        <p:txBody>
          <a:bodyPr/>
          <a:lstStyle/>
          <a:p>
            <a:pPr marL="0"/>
            <a:r>
              <a:rPr lang="en-US" sz="1800" dirty="0"/>
              <a:t>AI is super power</a:t>
            </a:r>
          </a:p>
          <a:p>
            <a:pPr marL="0"/>
            <a:r>
              <a:rPr lang="en-US" sz="1800" dirty="0" err="1"/>
              <a:t>Goldilock</a:t>
            </a:r>
            <a:r>
              <a:rPr lang="en-US" sz="1800" dirty="0"/>
              <a:t> rule</a:t>
            </a:r>
          </a:p>
          <a:p>
            <a:pPr marL="457200" lvl="2">
              <a:spcBef>
                <a:spcPts val="0"/>
              </a:spcBef>
            </a:pPr>
            <a:r>
              <a:rPr lang="en-US" sz="1600" dirty="0"/>
              <a:t>Neither too optimistic nor pessimistic</a:t>
            </a:r>
          </a:p>
          <a:p>
            <a:pPr marL="0"/>
            <a:r>
              <a:rPr lang="en-US" sz="1800" dirty="0"/>
              <a:t>Don’t over spend on unnecessary danger</a:t>
            </a:r>
          </a:p>
          <a:p>
            <a:pPr marL="0"/>
            <a:r>
              <a:rPr lang="en-US" sz="1800" dirty="0"/>
              <a:t>AI winter</a:t>
            </a:r>
          </a:p>
          <a:p>
            <a:pPr marL="0"/>
            <a:r>
              <a:rPr lang="en-US" sz="1800" dirty="0"/>
              <a:t>AI can’t do every thing, but will transform industries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AI</a:t>
            </a:r>
          </a:p>
        </p:txBody>
      </p:sp>
      <p:sp>
        <p:nvSpPr>
          <p:cNvPr id="3" name="Text Placeholder 2"/>
          <p:cNvSpPr>
            <a:spLocks noGrp="1"/>
          </p:cNvSpPr>
          <p:nvPr>
            <p:ph type="body" idx="1"/>
          </p:nvPr>
        </p:nvSpPr>
        <p:spPr/>
        <p:txBody>
          <a:bodyPr/>
          <a:lstStyle/>
          <a:p>
            <a:pPr marL="91440"/>
            <a:r>
              <a:rPr lang="en-US" sz="1800" dirty="0"/>
              <a:t>Performance limitations</a:t>
            </a:r>
          </a:p>
          <a:p>
            <a:pPr marL="548640" lvl="3">
              <a:spcBef>
                <a:spcPts val="0"/>
              </a:spcBef>
            </a:pPr>
            <a:r>
              <a:rPr lang="en-US" sz="1600" dirty="0"/>
              <a:t>With small amount of data</a:t>
            </a:r>
          </a:p>
          <a:p>
            <a:pPr marL="91440"/>
            <a:r>
              <a:rPr lang="en-US" sz="1800" dirty="0" err="1"/>
              <a:t>Explainability</a:t>
            </a:r>
            <a:r>
              <a:rPr lang="en-US" sz="1800" dirty="0"/>
              <a:t> is hard (sometimes  doable): How should we trust</a:t>
            </a:r>
          </a:p>
          <a:p>
            <a:pPr marL="548640" lvl="2">
              <a:spcBef>
                <a:spcPts val="0"/>
              </a:spcBef>
            </a:pPr>
            <a:r>
              <a:rPr lang="en-US" sz="1600" dirty="0"/>
              <a:t>Humans are also not good at explaining</a:t>
            </a:r>
          </a:p>
          <a:p>
            <a:pPr marL="548640" lvl="2">
              <a:spcBef>
                <a:spcPts val="0"/>
              </a:spcBef>
            </a:pPr>
            <a:r>
              <a:rPr lang="en-US" sz="1600" dirty="0"/>
              <a:t>Barrier to acceptance</a:t>
            </a:r>
          </a:p>
          <a:p>
            <a:pPr marL="91440"/>
            <a:r>
              <a:rPr lang="en-US" sz="1800" dirty="0"/>
              <a:t>Biased through biased data</a:t>
            </a:r>
          </a:p>
          <a:p>
            <a:pPr marL="91440"/>
            <a:r>
              <a:rPr lang="en-US" sz="1800" dirty="0"/>
              <a:t>Adversarial attacks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can learn unhealthy stereotype</a:t>
            </a:r>
          </a:p>
        </p:txBody>
      </p:sp>
      <p:sp>
        <p:nvSpPr>
          <p:cNvPr id="3" name="Text Placeholder 2"/>
          <p:cNvSpPr>
            <a:spLocks noGrp="1"/>
          </p:cNvSpPr>
          <p:nvPr>
            <p:ph type="body" idx="1"/>
          </p:nvPr>
        </p:nvSpPr>
        <p:spPr/>
        <p:txBody>
          <a:bodyPr/>
          <a:lstStyle/>
          <a:p>
            <a:r>
              <a:rPr lang="en-US" sz="1600" dirty="0"/>
              <a:t>Learn from internet</a:t>
            </a:r>
          </a:p>
          <a:p>
            <a:pPr lvl="1"/>
            <a:r>
              <a:rPr lang="en-US" sz="1400" dirty="0"/>
              <a:t>Man: Woman as Father: </a:t>
            </a:r>
            <a:r>
              <a:rPr lang="en-US" sz="1400" b="1" dirty="0"/>
              <a:t>Mother</a:t>
            </a:r>
          </a:p>
          <a:p>
            <a:pPr lvl="1"/>
            <a:r>
              <a:rPr lang="en-US" sz="1400" dirty="0"/>
              <a:t>Man: Woman as King: </a:t>
            </a:r>
            <a:r>
              <a:rPr lang="en-US" sz="1400" b="1" dirty="0"/>
              <a:t>Queen</a:t>
            </a:r>
          </a:p>
          <a:p>
            <a:pPr lvl="1"/>
            <a:r>
              <a:rPr lang="en-US" sz="1400" dirty="0"/>
              <a:t>Man : Computer programmer as women: </a:t>
            </a:r>
            <a:r>
              <a:rPr lang="en-US" sz="1400" b="1" dirty="0"/>
              <a:t>Home maker</a:t>
            </a:r>
          </a:p>
          <a:p>
            <a:pPr lvl="1"/>
            <a:r>
              <a:rPr lang="en-US" sz="1400" dirty="0"/>
              <a:t>Man and woman can equally become programmer</a:t>
            </a:r>
          </a:p>
        </p:txBody>
      </p:sp>
      <p:pic>
        <p:nvPicPr>
          <p:cNvPr id="18434" name="Picture 2"/>
          <p:cNvPicPr>
            <a:picLocks noChangeAspect="1" noChangeArrowheads="1"/>
          </p:cNvPicPr>
          <p:nvPr/>
        </p:nvPicPr>
        <p:blipFill>
          <a:blip r:embed="rId3"/>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bias matters</a:t>
            </a:r>
          </a:p>
        </p:txBody>
      </p:sp>
      <p:sp>
        <p:nvSpPr>
          <p:cNvPr id="3" name="Text Placeholder 2"/>
          <p:cNvSpPr>
            <a:spLocks noGrp="1"/>
          </p:cNvSpPr>
          <p:nvPr>
            <p:ph type="body" idx="1"/>
          </p:nvPr>
        </p:nvSpPr>
        <p:spPr/>
        <p:txBody>
          <a:bodyPr/>
          <a:lstStyle/>
          <a:p>
            <a:r>
              <a:rPr lang="en-US" sz="1800" dirty="0"/>
              <a:t>Hiring tool that discriminates against woman</a:t>
            </a:r>
          </a:p>
          <a:p>
            <a:r>
              <a:rPr lang="en-US" sz="1800" dirty="0"/>
              <a:t>Facial recognition working better for specific </a:t>
            </a:r>
            <a:r>
              <a:rPr lang="en-US" sz="1800" dirty="0" err="1"/>
              <a:t>ehtnicity</a:t>
            </a:r>
            <a:endParaRPr lang="en-US" sz="1800" dirty="0"/>
          </a:p>
          <a:p>
            <a:r>
              <a:rPr lang="en-US" sz="1800" dirty="0"/>
              <a:t>Bank loan </a:t>
            </a:r>
            <a:r>
              <a:rPr lang="en-US" sz="1800" dirty="0" err="1"/>
              <a:t>approavals</a:t>
            </a:r>
            <a:endParaRPr lang="en-US" sz="1800" dirty="0"/>
          </a:p>
          <a:p>
            <a:r>
              <a:rPr lang="en-US" sz="1800" dirty="0"/>
              <a:t>Toxic effect of reinforcing unhealthy stereotypes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Text Placeholder 2"/>
          <p:cNvSpPr>
            <a:spLocks noGrp="1"/>
          </p:cNvSpPr>
          <p:nvPr>
            <p:ph type="body" idx="1"/>
          </p:nvPr>
        </p:nvSpPr>
        <p:spPr/>
        <p:txBody>
          <a:bodyPr/>
          <a:lstStyle/>
          <a:p>
            <a:pPr marL="91440"/>
            <a:r>
              <a:rPr lang="en-US" sz="1800" dirty="0"/>
              <a:t>Technical solution</a:t>
            </a:r>
          </a:p>
          <a:p>
            <a:pPr marL="548640" lvl="3">
              <a:spcBef>
                <a:spcPts val="0"/>
              </a:spcBef>
            </a:pPr>
            <a:r>
              <a:rPr lang="en-US" sz="1600" dirty="0"/>
              <a:t>Zero out bias</a:t>
            </a:r>
          </a:p>
          <a:p>
            <a:pPr marL="548640" lvl="3">
              <a:spcBef>
                <a:spcPts val="0"/>
              </a:spcBef>
            </a:pPr>
            <a:r>
              <a:rPr lang="en-US" sz="1600" dirty="0"/>
              <a:t>Use less biased or more inclusive data</a:t>
            </a:r>
          </a:p>
          <a:p>
            <a:pPr marL="91440"/>
            <a:r>
              <a:rPr lang="en-US" sz="1800" dirty="0"/>
              <a:t>Transparency or auditing process</a:t>
            </a:r>
          </a:p>
          <a:p>
            <a:pPr marL="91440"/>
            <a:r>
              <a:rPr lang="en-US" sz="1800" dirty="0"/>
              <a:t>Diverse workforce</a:t>
            </a:r>
          </a:p>
          <a:p>
            <a:pPr marL="548640" lvl="2">
              <a:spcBef>
                <a:spcPts val="0"/>
              </a:spcBef>
            </a:pPr>
            <a:r>
              <a:rPr lang="en-US" sz="1600" dirty="0"/>
              <a:t>Creates less biased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sp>
        <p:nvSpPr>
          <p:cNvPr id="3" name="Text Placeholder 2"/>
          <p:cNvSpPr>
            <a:spLocks noGrp="1"/>
          </p:cNvSpPr>
          <p:nvPr>
            <p:ph type="body"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Spam Filters</a:t>
            </a:r>
          </a:p>
          <a:p>
            <a:r>
              <a:rPr lang="en-US" sz="1800" dirty="0"/>
              <a:t>Hate speech filter</a:t>
            </a:r>
          </a:p>
        </p:txBody>
      </p:sp>
      <p:pic>
        <p:nvPicPr>
          <p:cNvPr id="19458" name="Picture 2"/>
          <p:cNvPicPr>
            <a:picLocks noChangeAspect="1" noChangeArrowheads="1"/>
          </p:cNvPicPr>
          <p:nvPr/>
        </p:nvPicPr>
        <p:blipFill>
          <a:blip r:embed="rId3"/>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attacks</a:t>
            </a:r>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3"/>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4"/>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defenses</a:t>
            </a:r>
          </a:p>
        </p:txBody>
      </p:sp>
      <p:sp>
        <p:nvSpPr>
          <p:cNvPr id="3" name="Text Placeholder 2"/>
          <p:cNvSpPr>
            <a:spLocks noGrp="1"/>
          </p:cNvSpPr>
          <p:nvPr>
            <p:ph type="body" idx="1"/>
          </p:nvPr>
        </p:nvSpPr>
        <p:spPr/>
        <p:txBody>
          <a:bodyPr/>
          <a:lstStyle/>
          <a:p>
            <a:r>
              <a:rPr lang="en-US" sz="1800" dirty="0"/>
              <a:t>Cost to defend</a:t>
            </a:r>
          </a:p>
          <a:p>
            <a:r>
              <a:rPr lang="en-US" sz="1800" dirty="0"/>
              <a:t>Slow speed</a:t>
            </a:r>
          </a:p>
          <a:p>
            <a:r>
              <a:rPr lang="en-US" sz="1800" dirty="0"/>
              <a:t>May not be any incentive to attack, so should we invest in defense?</a:t>
            </a:r>
          </a:p>
          <a:p>
            <a:r>
              <a:rPr lang="en-US" sz="1800" dirty="0"/>
              <a:t>Zero-sum against adversaries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Adverse uses of AI</a:t>
            </a:r>
          </a:p>
        </p:txBody>
      </p:sp>
      <p:sp>
        <p:nvSpPr>
          <p:cNvPr id="3" name="Text Placeholder 2"/>
          <p:cNvSpPr>
            <a:spLocks noGrp="1"/>
          </p:cNvSpPr>
          <p:nvPr>
            <p:ph type="body" idx="1"/>
          </p:nvPr>
        </p:nvSpPr>
        <p:spPr/>
        <p:txBody>
          <a:bodyPr/>
          <a:lstStyle/>
          <a:p>
            <a:pPr marL="91440"/>
            <a:r>
              <a:rPr lang="en-US" sz="1800" dirty="0"/>
              <a:t>Deep Fakes</a:t>
            </a:r>
          </a:p>
          <a:p>
            <a:pPr marL="548640" lvl="2">
              <a:spcBef>
                <a:spcPts val="0"/>
              </a:spcBef>
            </a:pPr>
            <a:r>
              <a:rPr lang="en-US" sz="1600" dirty="0"/>
              <a:t>Synthesizing videos</a:t>
            </a:r>
          </a:p>
          <a:p>
            <a:pPr marL="548640" lvl="2">
              <a:spcBef>
                <a:spcPts val="0"/>
              </a:spcBef>
            </a:pPr>
            <a:r>
              <a:rPr lang="en-US" sz="1600" dirty="0"/>
              <a:t>Video of </a:t>
            </a:r>
            <a:r>
              <a:rPr lang="en-US" sz="1600" dirty="0" err="1"/>
              <a:t>Obama</a:t>
            </a:r>
            <a:endParaRPr lang="en-US" sz="1600" dirty="0"/>
          </a:p>
          <a:p>
            <a:pPr marL="91440" lvl="1">
              <a:spcBef>
                <a:spcPts val="0"/>
              </a:spcBef>
            </a:pPr>
            <a:r>
              <a:rPr lang="en-US" sz="1600" dirty="0"/>
              <a:t>Undermining of democracy and privacy</a:t>
            </a:r>
          </a:p>
          <a:p>
            <a:pPr marL="548640" lvl="2">
              <a:spcBef>
                <a:spcPts val="0"/>
              </a:spcBef>
            </a:pPr>
            <a:r>
              <a:rPr lang="en-US" sz="1600" dirty="0"/>
              <a:t>Oppressive surveillance</a:t>
            </a:r>
          </a:p>
          <a:p>
            <a:pPr marL="91440" lvl="1">
              <a:spcBef>
                <a:spcPts val="0"/>
              </a:spcBef>
            </a:pPr>
            <a:r>
              <a:rPr lang="en-US" sz="1600" dirty="0"/>
              <a:t>Generating fake comments</a:t>
            </a:r>
          </a:p>
          <a:p>
            <a:pPr marL="91440" lvl="1">
              <a:spcBef>
                <a:spcPts val="0"/>
              </a:spcBef>
            </a:pPr>
            <a:r>
              <a:rPr lang="en-US" sz="1600" dirty="0"/>
              <a:t>Spam Vs anti-spam, Fraud Vs anti-fraud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Developing economy</a:t>
            </a:r>
          </a:p>
        </p:txBody>
      </p:sp>
      <p:sp>
        <p:nvSpPr>
          <p:cNvPr id="3" name="Text Placeholder 2"/>
          <p:cNvSpPr>
            <a:spLocks noGrp="1"/>
          </p:cNvSpPr>
          <p:nvPr>
            <p:ph type="body" idx="1"/>
          </p:nvPr>
        </p:nvSpPr>
        <p:spPr/>
        <p:txBody>
          <a:bodyPr/>
          <a:lstStyle/>
          <a:p>
            <a:pPr marL="182880"/>
            <a:r>
              <a:rPr lang="en-US" sz="1800" dirty="0"/>
              <a:t>Developing economies gradually moved up the ladder</a:t>
            </a:r>
          </a:p>
          <a:p>
            <a:pPr marL="182880"/>
            <a:r>
              <a:rPr lang="en-US" sz="1800" dirty="0"/>
              <a:t>Lower end ladder are susceptible to automation such as agriculture</a:t>
            </a:r>
          </a:p>
          <a:p>
            <a:pPr marL="182880"/>
            <a:r>
              <a:rPr lang="en-US" sz="1800" dirty="0"/>
              <a:t>Trampoline to move higher rungs</a:t>
            </a:r>
          </a:p>
          <a:p>
            <a:pPr marL="640080" lvl="2">
              <a:spcBef>
                <a:spcPts val="0"/>
              </a:spcBef>
            </a:pPr>
            <a:r>
              <a:rPr lang="en-US" sz="1600" dirty="0"/>
              <a:t>Leapfrog</a:t>
            </a:r>
          </a:p>
          <a:p>
            <a:pPr marL="640080" lvl="2">
              <a:spcBef>
                <a:spcPts val="0"/>
              </a:spcBef>
            </a:pPr>
            <a:r>
              <a:rPr lang="en-US" sz="1600" dirty="0"/>
              <a:t>Example of mobile phone</a:t>
            </a:r>
          </a:p>
          <a:p>
            <a:pPr marL="640080" lvl="2">
              <a:spcBef>
                <a:spcPts val="0"/>
              </a:spcBef>
            </a:pPr>
            <a:r>
              <a:rPr lang="en-US" sz="1600" dirty="0"/>
              <a:t>Mobile payments</a:t>
            </a:r>
          </a:p>
          <a:p>
            <a:pPr marL="182880" lvl="1">
              <a:spcBef>
                <a:spcPts val="0"/>
              </a:spcBef>
            </a:pPr>
            <a:r>
              <a:rPr lang="en-US" sz="1600" dirty="0"/>
              <a:t>Online education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developing economies can build AI?</a:t>
            </a:r>
          </a:p>
        </p:txBody>
      </p:sp>
      <p:sp>
        <p:nvSpPr>
          <p:cNvPr id="3" name="Text Placeholder 2"/>
          <p:cNvSpPr>
            <a:spLocks noGrp="1"/>
          </p:cNvSpPr>
          <p:nvPr>
            <p:ph type="body" idx="1"/>
          </p:nvPr>
        </p:nvSpPr>
        <p:spPr/>
        <p:txBody>
          <a:bodyPr/>
          <a:lstStyle/>
          <a:p>
            <a:r>
              <a:rPr lang="en-US" sz="1600" dirty="0"/>
              <a:t>US and China leading</a:t>
            </a:r>
          </a:p>
          <a:p>
            <a:r>
              <a:rPr lang="en-US" sz="1600" dirty="0"/>
              <a:t>But AI communities are still immature</a:t>
            </a:r>
          </a:p>
          <a:p>
            <a:r>
              <a:rPr lang="en-US" sz="1600" dirty="0"/>
              <a:t>Focus on AI to strengthen country’s vertical industries</a:t>
            </a:r>
          </a:p>
          <a:p>
            <a:r>
              <a:rPr lang="en-US" sz="1600" dirty="0"/>
              <a:t>Instead of focusing on AI in general, use AI where you are already good at</a:t>
            </a:r>
          </a:p>
          <a:p>
            <a:r>
              <a:rPr lang="en-US" sz="1600" dirty="0"/>
              <a:t>Public private partnership</a:t>
            </a:r>
          </a:p>
          <a:p>
            <a:r>
              <a:rPr lang="en-US" sz="1600" dirty="0"/>
              <a:t>Invest in education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impact on jobs</a:t>
            </a:r>
          </a:p>
        </p:txBody>
      </p:sp>
      <p:sp>
        <p:nvSpPr>
          <p:cNvPr id="3" name="Text Placeholder 2"/>
          <p:cNvSpPr>
            <a:spLocks noGrp="1"/>
          </p:cNvSpPr>
          <p:nvPr>
            <p:ph type="body" idx="1"/>
          </p:nvPr>
        </p:nvSpPr>
        <p:spPr/>
        <p:txBody>
          <a:bodyPr/>
          <a:lstStyle/>
          <a:p>
            <a:r>
              <a:rPr lang="en-US" sz="1600" dirty="0"/>
              <a:t>AI is automation on steroids</a:t>
            </a:r>
          </a:p>
          <a:p>
            <a:r>
              <a:rPr lang="en-US" sz="1600" dirty="0"/>
              <a:t>Jobs displaced by 2030</a:t>
            </a:r>
          </a:p>
          <a:p>
            <a:pPr marL="1005840" lvl="3">
              <a:spcBef>
                <a:spcPts val="0"/>
              </a:spcBef>
            </a:pPr>
            <a:r>
              <a:rPr lang="en-US" sz="1400" dirty="0"/>
              <a:t>400-800 </a:t>
            </a:r>
            <a:r>
              <a:rPr lang="en-US" sz="1400" dirty="0" err="1"/>
              <a:t>mn</a:t>
            </a:r>
            <a:endParaRPr lang="en-US" sz="1400" dirty="0"/>
          </a:p>
          <a:p>
            <a:r>
              <a:rPr lang="en-US" sz="1600" dirty="0"/>
              <a:t>Jobs created by 2030</a:t>
            </a:r>
          </a:p>
          <a:p>
            <a:pPr marL="1005840" lvl="3">
              <a:spcBef>
                <a:spcPts val="0"/>
              </a:spcBef>
            </a:pPr>
            <a:r>
              <a:rPr lang="en-US" sz="1400" dirty="0"/>
              <a:t>555- 890 </a:t>
            </a:r>
            <a:r>
              <a:rPr lang="en-US" sz="1400" dirty="0" err="1"/>
              <a:t>mn</a:t>
            </a:r>
            <a:endParaRPr lang="en-US" sz="1400" dirty="0"/>
          </a:p>
          <a:p>
            <a:r>
              <a:rPr lang="en-US" sz="1600" dirty="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3"/>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solutions to counter AI impact on jobs</a:t>
            </a:r>
          </a:p>
        </p:txBody>
      </p:sp>
      <p:sp>
        <p:nvSpPr>
          <p:cNvPr id="3" name="Text Placeholder 2"/>
          <p:cNvSpPr>
            <a:spLocks noGrp="1"/>
          </p:cNvSpPr>
          <p:nvPr>
            <p:ph type="body" idx="1"/>
          </p:nvPr>
        </p:nvSpPr>
        <p:spPr/>
        <p:txBody>
          <a:bodyPr/>
          <a:lstStyle/>
          <a:p>
            <a:r>
              <a:rPr lang="en-US" sz="1800" dirty="0"/>
              <a:t>Conditional basic income: provide a safety net</a:t>
            </a:r>
          </a:p>
          <a:p>
            <a:r>
              <a:rPr lang="en-US" sz="1800" dirty="0"/>
              <a:t>Life long learning society</a:t>
            </a:r>
          </a:p>
          <a:p>
            <a:pPr marL="0"/>
            <a:r>
              <a:rPr lang="en-US" sz="1800" dirty="0"/>
              <a:t>Political solutions</a:t>
            </a:r>
          </a:p>
          <a:p>
            <a:pPr lvl="1">
              <a:spcBef>
                <a:spcPts val="0"/>
              </a:spcBef>
            </a:pPr>
            <a:r>
              <a:rPr lang="en-US" sz="1600" dirty="0"/>
              <a:t>Legalization</a:t>
            </a:r>
          </a:p>
          <a:p>
            <a:r>
              <a:rPr lang="en-US" sz="1800" dirty="0"/>
              <a:t>Work at intersection of your current </a:t>
            </a:r>
            <a:r>
              <a:rPr lang="en-US" sz="1800" dirty="0" err="1"/>
              <a:t>joband</a:t>
            </a:r>
            <a:r>
              <a:rPr lang="en-US" sz="1800" dirty="0"/>
              <a:t> AI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1800" dirty="0"/>
              <a:t>What is AI?</a:t>
            </a:r>
          </a:p>
          <a:p>
            <a:r>
              <a:rPr lang="en-US" sz="1800" dirty="0"/>
              <a:t>Building AI projects</a:t>
            </a:r>
          </a:p>
          <a:p>
            <a:r>
              <a:rPr lang="en-US" sz="1800" dirty="0"/>
              <a:t>Building AI in your company</a:t>
            </a:r>
          </a:p>
          <a:p>
            <a:r>
              <a:rPr lang="en-US" sz="1800" dirty="0"/>
              <a:t>AI </a:t>
            </a:r>
            <a:r>
              <a:rPr lang="en-US" sz="180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3"/>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3"/>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3"/>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3"/>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3"/>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3"/>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3"/>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3"/>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3"/>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3"/>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3"/>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3"/>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3"/>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dirty="0"/>
          </a:p>
          <a:p>
            <a:pPr algn="ctr">
              <a:buNone/>
            </a:pPr>
            <a:r>
              <a:rPr lang="en-US" sz="1600" b="1" dirty="0"/>
              <a:t>Edge Deployment</a:t>
            </a:r>
          </a:p>
        </p:txBody>
      </p:sp>
      <p:pic>
        <p:nvPicPr>
          <p:cNvPr id="16387" name="Picture 3"/>
          <p:cNvPicPr>
            <a:picLocks noChangeAspect="1" noChangeArrowheads="1"/>
          </p:cNvPicPr>
          <p:nvPr/>
        </p:nvPicPr>
        <p:blipFill>
          <a:blip r:embed="rId3"/>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a:p>
            <a:endParaRPr lang="en-US" dirty="0"/>
          </a:p>
          <a:p>
            <a:endParaRPr lang="en-US" dirty="0"/>
          </a:p>
          <a:p>
            <a:pPr algn="ctr">
              <a:buNone/>
            </a:pPr>
            <a:r>
              <a:rPr lang="en-US" sz="2400" b="1" dirty="0"/>
              <a:t>Case Studies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AI pipeline</a:t>
            </a:r>
          </a:p>
        </p:txBody>
      </p:sp>
      <p:sp>
        <p:nvSpPr>
          <p:cNvPr id="3" name="Text Placeholder 2"/>
          <p:cNvSpPr>
            <a:spLocks noGrp="1"/>
          </p:cNvSpPr>
          <p:nvPr>
            <p:ph type="body" idx="1"/>
          </p:nvPr>
        </p:nvSpPr>
        <p:spPr/>
        <p:txBody>
          <a:bodyPr/>
          <a:lstStyle/>
          <a:p>
            <a:pPr marL="0">
              <a:tabLst>
                <a:tab pos="1258888" algn="l"/>
              </a:tabLst>
            </a:pPr>
            <a:r>
              <a:rPr lang="en-US" sz="2000" dirty="0"/>
              <a:t>Trigger word: Hey Device</a:t>
            </a:r>
          </a:p>
          <a:p>
            <a:pPr marL="0">
              <a:tabLst>
                <a:tab pos="1258888" algn="l"/>
              </a:tabLst>
            </a:pPr>
            <a:r>
              <a:rPr lang="en-US" sz="2000" dirty="0"/>
              <a:t>Speech Recognition: Tell me a joke</a:t>
            </a:r>
          </a:p>
          <a:p>
            <a:pPr marL="0">
              <a:tabLst>
                <a:tab pos="1258888" algn="l"/>
              </a:tabLst>
            </a:pPr>
            <a:r>
              <a:rPr lang="en-US" sz="2000" dirty="0"/>
              <a:t>Intent Recognition: joke, time, music, weather</a:t>
            </a:r>
          </a:p>
          <a:p>
            <a:pPr marL="914400" lvl="3">
              <a:spcBef>
                <a:spcPts val="0"/>
              </a:spcBef>
              <a:tabLst>
                <a:tab pos="1258888" algn="l"/>
              </a:tabLst>
            </a:pPr>
            <a:r>
              <a:rPr lang="en-US" sz="1400" dirty="0"/>
              <a:t>Log of training instances, variation in text</a:t>
            </a:r>
          </a:p>
          <a:p>
            <a:pPr marL="0" lvl="1" indent="-311150">
              <a:spcBef>
                <a:spcPts val="0"/>
              </a:spcBef>
              <a:buSzPts val="1300"/>
              <a:buFont typeface="Lato"/>
              <a:buChar char="●"/>
              <a:tabLst>
                <a:tab pos="1258888" algn="l"/>
              </a:tabLst>
            </a:pPr>
            <a:r>
              <a:rPr lang="en-US" sz="2000" dirty="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
          </p:nvPr>
        </p:nvSpPr>
        <p:spPr/>
        <p:txBody>
          <a:bodyPr/>
          <a:lstStyle/>
          <a:p>
            <a:r>
              <a:rPr lang="en-US" sz="1600" dirty="0"/>
              <a:t>Hey device, set timer for 10 minutes</a:t>
            </a:r>
          </a:p>
          <a:p>
            <a:pPr lvl="1"/>
            <a:r>
              <a:rPr lang="en-US" sz="1400" dirty="0"/>
              <a:t>What is the intent?</a:t>
            </a:r>
          </a:p>
          <a:p>
            <a:pPr lvl="1"/>
            <a:r>
              <a:rPr lang="en-US" sz="1400" dirty="0"/>
              <a:t>Extract duration</a:t>
            </a:r>
          </a:p>
          <a:p>
            <a:pPr lvl="1"/>
            <a:r>
              <a:rPr lang="en-US" sz="1400" dirty="0"/>
              <a:t>What command is to execute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speaker functions</a:t>
            </a:r>
          </a:p>
        </p:txBody>
      </p:sp>
      <p:sp>
        <p:nvSpPr>
          <p:cNvPr id="3" name="Text Placeholder 2"/>
          <p:cNvSpPr>
            <a:spLocks noGrp="1"/>
          </p:cNvSpPr>
          <p:nvPr>
            <p:ph type="body" idx="1"/>
          </p:nvPr>
        </p:nvSpPr>
        <p:spPr/>
        <p:txBody>
          <a:bodyPr/>
          <a:lstStyle/>
          <a:p>
            <a:r>
              <a:rPr lang="en-US" sz="1600" dirty="0"/>
              <a:t>Play music</a:t>
            </a:r>
          </a:p>
          <a:p>
            <a:r>
              <a:rPr lang="en-US" sz="1600" dirty="0"/>
              <a:t>Volume up/ down</a:t>
            </a:r>
          </a:p>
          <a:p>
            <a:r>
              <a:rPr lang="en-US" sz="1600" dirty="0"/>
              <a:t>Make call</a:t>
            </a:r>
          </a:p>
          <a:p>
            <a:r>
              <a:rPr lang="en-US" sz="1600" dirty="0"/>
              <a:t>Current time</a:t>
            </a:r>
          </a:p>
          <a:p>
            <a:r>
              <a:rPr lang="en-US" sz="1600" dirty="0"/>
              <a:t>Units conversion</a:t>
            </a:r>
          </a:p>
          <a:p>
            <a:r>
              <a:rPr lang="en-US" sz="1600" dirty="0"/>
              <a:t>Simple question</a:t>
            </a:r>
          </a:p>
          <a:p>
            <a:endParaRPr lang="en-US" sz="1600" dirty="0"/>
          </a:p>
          <a:p>
            <a:r>
              <a:rPr lang="en-US" sz="1600" dirty="0"/>
              <a:t>These specialized execution routines are written by software engineer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driving car</a:t>
            </a:r>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3"/>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3"/>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teams</a:t>
            </a:r>
          </a:p>
        </p:txBody>
      </p:sp>
      <p:sp>
        <p:nvSpPr>
          <p:cNvPr id="3" name="Text Placeholder 2"/>
          <p:cNvSpPr>
            <a:spLocks noGrp="1"/>
          </p:cNvSpPr>
          <p:nvPr>
            <p:ph type="body" idx="1"/>
          </p:nvPr>
        </p:nvSpPr>
        <p:spPr/>
        <p:txBody>
          <a:bodyPr/>
          <a:lstStyle/>
          <a:p>
            <a:pPr marL="0"/>
            <a:r>
              <a:rPr lang="en-US" sz="1600" dirty="0"/>
              <a:t>AI team may have 100s of engineers</a:t>
            </a:r>
          </a:p>
          <a:p>
            <a:pPr marL="0"/>
            <a:r>
              <a:rPr lang="en-US" sz="1600" dirty="0"/>
              <a:t>A small team can have four or five members</a:t>
            </a:r>
          </a:p>
          <a:p>
            <a:pPr marL="0"/>
            <a:r>
              <a:rPr lang="en-US" sz="1600" dirty="0"/>
              <a:t>Example roles</a:t>
            </a:r>
          </a:p>
          <a:p>
            <a:pPr marL="914400" lvl="3">
              <a:spcBef>
                <a:spcPts val="0"/>
              </a:spcBef>
            </a:pPr>
            <a:r>
              <a:rPr lang="en-US" sz="1400" dirty="0"/>
              <a:t>Software Engineers</a:t>
            </a:r>
          </a:p>
          <a:p>
            <a:pPr marL="1371600" lvl="5">
              <a:spcBef>
                <a:spcPts val="0"/>
              </a:spcBef>
            </a:pPr>
            <a:r>
              <a:rPr lang="en-US" sz="1400" dirty="0"/>
              <a:t>Execute joke, Set timer</a:t>
            </a:r>
          </a:p>
          <a:p>
            <a:pPr marL="914400" lvl="3">
              <a:spcBef>
                <a:spcPts val="0"/>
              </a:spcBef>
            </a:pPr>
            <a:r>
              <a:rPr lang="en-US" sz="1400" dirty="0"/>
              <a:t>Machine Learning Engineer</a:t>
            </a:r>
          </a:p>
          <a:p>
            <a:pPr marL="914400" lvl="3">
              <a:spcBef>
                <a:spcPts val="0"/>
              </a:spcBef>
            </a:pPr>
            <a:r>
              <a:rPr lang="en-US" sz="1400" dirty="0"/>
              <a:t>Machine Learning Researcher</a:t>
            </a:r>
          </a:p>
          <a:p>
            <a:pPr marL="1371600" lvl="5">
              <a:spcBef>
                <a:spcPts val="0"/>
              </a:spcBef>
            </a:pPr>
            <a:r>
              <a:rPr lang="en-US" sz="1400" dirty="0"/>
              <a:t>Extend state-of-the-art</a:t>
            </a:r>
          </a:p>
          <a:p>
            <a:pPr marL="1371600" lvl="5">
              <a:spcBef>
                <a:spcPts val="0"/>
              </a:spcBef>
            </a:pPr>
            <a:r>
              <a:rPr lang="en-US" sz="1400" dirty="0"/>
              <a:t>Applied ML scientist in between ML researcher and ML Engineer</a:t>
            </a:r>
          </a:p>
          <a:p>
            <a:pPr marL="914400" lvl="3">
              <a:spcBef>
                <a:spcPts val="0"/>
              </a:spcBef>
            </a:pPr>
            <a:r>
              <a:rPr lang="en-US" sz="1400" dirty="0"/>
              <a:t>Data Scientist</a:t>
            </a:r>
          </a:p>
          <a:p>
            <a:pPr marL="1371600" lvl="5">
              <a:spcBef>
                <a:spcPts val="0"/>
              </a:spcBef>
            </a:pPr>
            <a:r>
              <a:rPr lang="en-US" sz="1400" dirty="0"/>
              <a:t>Provide insights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a:t>Data Engineer</a:t>
            </a:r>
          </a:p>
          <a:p>
            <a:pPr marL="914400" lvl="4">
              <a:spcBef>
                <a:spcPts val="0"/>
              </a:spcBef>
            </a:pPr>
            <a:r>
              <a:rPr lang="en-US" sz="1400" dirty="0"/>
              <a:t>Organize data</a:t>
            </a:r>
          </a:p>
          <a:p>
            <a:pPr marL="914400" lvl="4">
              <a:spcBef>
                <a:spcPts val="0"/>
              </a:spcBef>
            </a:pPr>
            <a:r>
              <a:rPr lang="en-US" sz="1400" dirty="0"/>
              <a:t>Data is saved in cost effective way</a:t>
            </a:r>
          </a:p>
          <a:p>
            <a:pPr marL="914400" lvl="4">
              <a:spcBef>
                <a:spcPts val="0"/>
              </a:spcBef>
            </a:pPr>
            <a:r>
              <a:rPr lang="en-US" sz="1400" dirty="0"/>
              <a:t>We have lot of data, scalability is important</a:t>
            </a:r>
          </a:p>
          <a:p>
            <a:pPr marL="457200" lvl="3">
              <a:spcBef>
                <a:spcPts val="0"/>
              </a:spcBef>
            </a:pPr>
            <a:r>
              <a:rPr lang="en-US" sz="1400" dirty="0"/>
              <a:t>AI Product Manager</a:t>
            </a:r>
          </a:p>
          <a:p>
            <a:pPr marL="914400" lvl="4">
              <a:spcBef>
                <a:spcPts val="0"/>
              </a:spcBef>
            </a:pPr>
            <a:r>
              <a:rPr lang="en-US" sz="1400" dirty="0"/>
              <a:t>What to build and feasible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 small team</a:t>
            </a:r>
          </a:p>
        </p:txBody>
      </p:sp>
      <p:sp>
        <p:nvSpPr>
          <p:cNvPr id="3" name="Text Placeholder 2"/>
          <p:cNvSpPr>
            <a:spLocks noGrp="1"/>
          </p:cNvSpPr>
          <p:nvPr>
            <p:ph type="body" idx="1"/>
          </p:nvPr>
        </p:nvSpPr>
        <p:spPr/>
        <p:txBody>
          <a:bodyPr/>
          <a:lstStyle/>
          <a:p>
            <a:r>
              <a:rPr lang="en-US" sz="1800" dirty="0"/>
              <a:t>1 Software engineer</a:t>
            </a:r>
          </a:p>
          <a:p>
            <a:r>
              <a:rPr lang="en-US" sz="1800" dirty="0"/>
              <a:t>1 ML engineer / Data scientist</a:t>
            </a:r>
          </a:p>
          <a:p>
            <a:r>
              <a:rPr lang="en-US" sz="1800" dirty="0"/>
              <a:t>No body but your self</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 playbook</a:t>
            </a:r>
          </a:p>
        </p:txBody>
      </p:sp>
      <p:sp>
        <p:nvSpPr>
          <p:cNvPr id="3" name="Text Placeholder 2"/>
          <p:cNvSpPr>
            <a:spLocks noGrp="1"/>
          </p:cNvSpPr>
          <p:nvPr>
            <p:ph type="body" idx="1"/>
          </p:nvPr>
        </p:nvSpPr>
        <p:spPr/>
        <p:txBody>
          <a:bodyPr/>
          <a:lstStyle/>
          <a:p>
            <a:r>
              <a:rPr lang="en-US" sz="2000" dirty="0"/>
              <a:t>Execute a pilot project to gain momentum</a:t>
            </a:r>
          </a:p>
          <a:p>
            <a:r>
              <a:rPr lang="en-US" sz="2000" dirty="0"/>
              <a:t>Build an in-house AI team</a:t>
            </a:r>
          </a:p>
          <a:p>
            <a:r>
              <a:rPr lang="en-US" sz="2000" dirty="0"/>
              <a:t>Provide broad AI training</a:t>
            </a:r>
          </a:p>
          <a:p>
            <a:r>
              <a:rPr lang="en-US" sz="2000" dirty="0"/>
              <a:t>Develop an AI strategy</a:t>
            </a:r>
          </a:p>
          <a:p>
            <a:r>
              <a:rPr lang="en-US" sz="2000" dirty="0"/>
              <a:t>Develop internal and external communication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pilot project</a:t>
            </a:r>
          </a:p>
        </p:txBody>
      </p:sp>
      <p:sp>
        <p:nvSpPr>
          <p:cNvPr id="3" name="Text Placeholder 2"/>
          <p:cNvSpPr>
            <a:spLocks noGrp="1"/>
          </p:cNvSpPr>
          <p:nvPr>
            <p:ph type="body" idx="1"/>
          </p:nvPr>
        </p:nvSpPr>
        <p:spPr/>
        <p:txBody>
          <a:bodyPr/>
          <a:lstStyle/>
          <a:p>
            <a:r>
              <a:rPr lang="en-US" sz="1800" dirty="0"/>
              <a:t>Start the fly wheel</a:t>
            </a:r>
          </a:p>
          <a:p>
            <a:r>
              <a:rPr lang="en-US" sz="1800" dirty="0"/>
              <a:t>Show traction with in 6-12 months</a:t>
            </a:r>
          </a:p>
          <a:p>
            <a:r>
              <a:rPr lang="en-US" sz="1800" dirty="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in-house AI team</a:t>
            </a:r>
          </a:p>
        </p:txBody>
      </p:sp>
      <p:sp>
        <p:nvSpPr>
          <p:cNvPr id="3" name="Text Placeholder 2"/>
          <p:cNvSpPr>
            <a:spLocks noGrp="1"/>
          </p:cNvSpPr>
          <p:nvPr>
            <p:ph type="body"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800" dirty="0"/>
              <a:t>Develop tools that could be useful company wide</a:t>
            </a:r>
          </a:p>
          <a:p>
            <a:r>
              <a:rPr lang="en-US" sz="1800" dirty="0"/>
              <a:t>Under CIO, CTO,CDO, CAIO</a:t>
            </a:r>
          </a:p>
        </p:txBody>
      </p:sp>
      <p:pic>
        <p:nvPicPr>
          <p:cNvPr id="4098" name="Picture 2"/>
          <p:cNvPicPr>
            <a:picLocks noChangeAspect="1" noChangeArrowheads="1"/>
          </p:cNvPicPr>
          <p:nvPr/>
        </p:nvPicPr>
        <p:blipFill>
          <a:blip r:embed="rId3"/>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3725</Words>
  <Application>Microsoft Office PowerPoint</Application>
  <PresentationFormat>On-screen Show (16:9)</PresentationFormat>
  <Paragraphs>706</Paragraphs>
  <Slides>135</Slides>
  <Notes>135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135</vt:i4>
      </vt:variant>
    </vt:vector>
  </HeadingPairs>
  <TitlesOfParts>
    <vt:vector size="139" baseType="lpstr">
      <vt:lpstr>Arial</vt:lpstr>
      <vt:lpstr>Lato</vt:lpstr>
      <vt:lpstr>Raleway</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waseem ashar</cp:lastModifiedBy>
  <cp:revision>97</cp:revision>
  <cp:lastPrinted>2022-08-15T11:35:37Z</cp:lastPrinted>
  <dcterms:modified xsi:type="dcterms:W3CDTF">2022-08-15T11:42:34Z</dcterms:modified>
</cp:coreProperties>
</file>